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612066"/>
          </a:xfrm>
        </p:spPr>
        <p:txBody>
          <a:bodyPr/>
          <a:lstStyle/>
          <a:p>
            <a:pPr algn="ctr"/>
            <a:r>
              <a:rPr lang="ru-RU" alt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гимнастика для дошкольников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5357826"/>
            <a:ext cx="7772400" cy="1143008"/>
          </a:xfrm>
        </p:spPr>
        <p:txBody>
          <a:bodyPr/>
          <a:lstStyle/>
          <a:p>
            <a:pPr algn="r"/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руководитель: </a:t>
            </a:r>
            <a:r>
              <a:rPr lang="ru-RU" alt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Талынова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Г.В</a:t>
            </a:r>
          </a:p>
          <a:p>
            <a:pPr algn="r"/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Инструктор по физ. культуре: Батурина Н.Ю.</a:t>
            </a:r>
          </a:p>
          <a:p>
            <a:pPr algn="r"/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C:\Users\User\Desktop\Новая папка2\IMG_37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0762" y="1908708"/>
            <a:ext cx="4562475" cy="33062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Работа с родителями (досуги, праздники).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C:\Users\User\Desktop\Новая папка\IMG_198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4329416" cy="31369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User\Desktop\Новая папка\IMG_198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000504"/>
            <a:ext cx="3876675" cy="2488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Новая папка\IMG_199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421484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C:\Users\User\Desktop\Новая папка\IMG_19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928934"/>
            <a:ext cx="4214842" cy="3193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22511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Основная идея данной разработки заключается в том, чтобы показать систему внедрения в практику работы дошкольного образовательного учреждения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гимнастики, которую могут использовать в своей работе не только инструктора по физической культуре и  музыкального руководителя, а также воспитатели и другие педагоги.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самое главное это положительные эмоции, радость и удовольствие от занятий </a:t>
            </a:r>
            <a:r>
              <a:rPr lang="ru-RU" alt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фитбол-гимнастикой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05800" cy="642942"/>
          </a:xfrm>
        </p:spPr>
        <p:txBody>
          <a:bodyPr>
            <a:noAutofit/>
          </a:bodyPr>
          <a:lstStyle/>
          <a:p>
            <a:pPr algn="ctr"/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1928792" y="5384181"/>
            <a:ext cx="51435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скорой встречи!</a:t>
            </a:r>
          </a:p>
        </p:txBody>
      </p:sp>
      <p:pic>
        <p:nvPicPr>
          <p:cNvPr id="5" name="Рисунок 4" descr="C:\Users\User\Desktop\Новая папка2\IMG_37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428736"/>
            <a:ext cx="5072098" cy="3714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305800" cy="3143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данной темы состоит в том, что за последние годы состояние здоровья детей прогрессивно ухудшается. Дети имеют аномалию осанки и деформацию стоп.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Необходимо найти такие программы, </a:t>
            </a:r>
            <a:r>
              <a:rPr lang="ru-RU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использованием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приёмов и методов обучения, в которых должен быть учтён весь комплекс физических проблем. Именно этим критериям отвечает методика работы с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фитболами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большими оздоровительными мячами.</a:t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C:\Users\User\Desktop\Новая папка\IMG_876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357562"/>
            <a:ext cx="3648075" cy="3267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082102"/>
          </a:xfrm>
        </p:spPr>
        <p:txBody>
          <a:bodyPr>
            <a:normAutofit fontScale="90000"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571480"/>
            <a:ext cx="621510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1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571480"/>
            <a:ext cx="642942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развивать физические качества и укреплять здоровье детей, посредством комплексного воздействия </a:t>
            </a: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фитболов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детский организм. 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Рисунок 4" descr="C:\Users\User\Desktop\Новая папка\IMG_17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1" y="3429000"/>
            <a:ext cx="4357718" cy="3179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alt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Фитбол-гимнастика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позволяет решать следующие задачи: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96730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Оздоровительные: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1.Укреплять здоровье детей с помощью </a:t>
            </a:r>
            <a:r>
              <a:rPr lang="ru-RU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фитболов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2.Развивать силу мышц, поддерживать правильную осанку.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3.Совершенствовать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функции организма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повышать его защитные свойства и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устойчивость к заболеваниям с помощью </a:t>
            </a:r>
            <a:r>
              <a:rPr lang="ru-RU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фитболов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alt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Развивать двигательные качества у детей.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800" dirty="0" smtClean="0">
                <a:solidFill>
                  <a:srgbClr val="FF0000"/>
                </a:solidFill>
              </a:rPr>
              <a:t>.</a:t>
            </a:r>
            <a:r>
              <a:rPr lang="ru-RU" alt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Развивать и совершенствовать координацию движений и равновесия.</a:t>
            </a:r>
          </a:p>
          <a:p>
            <a:pPr>
              <a:buNone/>
            </a:pPr>
            <a:r>
              <a:rPr lang="ru-RU" alt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Укреплять мышечный корсет, прививать навык правильной осанки.</a:t>
            </a:r>
          </a:p>
          <a:p>
            <a:pPr>
              <a:buNone/>
            </a:pPr>
            <a:r>
              <a:rPr lang="ru-RU" alt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Развивать мелкую моторику.</a:t>
            </a:r>
          </a:p>
          <a:p>
            <a:pPr>
              <a:buNone/>
            </a:pPr>
            <a:r>
              <a:rPr lang="ru-RU" alt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8.Укреплять физиологическое дыхание, тренировать силу вдоха и выдоха, развивать</a:t>
            </a:r>
          </a:p>
          <a:p>
            <a:pPr>
              <a:buNone/>
            </a:pPr>
            <a:r>
              <a:rPr lang="ru-RU" alt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продолжительность выдоха.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Образовательные:</a:t>
            </a:r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1.Развивать двигательную сферу ребёнка и его физические качества: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выносливость, ловкость, быстрота, гибкость.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1.Воспитывать интерес и потребность в физических упражнениях и играх.</a:t>
            </a:r>
          </a:p>
          <a:p>
            <a:pPr>
              <a:buNone/>
            </a:pPr>
            <a:r>
              <a:rPr lang="ru-RU" alt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2.Воспитывать коммуникативные качества.</a:t>
            </a:r>
          </a:p>
          <a:p>
            <a:pPr>
              <a:buNone/>
            </a:pPr>
            <a:endParaRPr lang="ru-RU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5686436" cy="714380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alt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мяч</a:t>
            </a:r>
            <a:br>
              <a:rPr lang="ru-RU" alt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цветовое влияние и размер</a:t>
            </a:r>
            <a:endParaRPr lang="ru-RU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357298"/>
            <a:ext cx="62151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Теплые цвета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(красный, оранжевый)  стимулируют, тонизируют иммунитет, укрепляют память, зрение, придают бодрость, улучшают цвет кожи.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928934"/>
            <a:ext cx="7929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Холодные цвета 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(синий, </a:t>
            </a:r>
            <a:r>
              <a:rPr lang="ru-RU" alt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нормализуют сердечную деятельность, ухудшают скоростно-силовые качества</a:t>
            </a:r>
          </a:p>
          <a:p>
            <a:pPr>
              <a:defRPr/>
            </a:pPr>
            <a:r>
              <a:rPr lang="ru-RU" alt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Зеленый цвет 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нормализует сердечную деятельность, стабилизирует артериальное давление, расслабляет, снимает напряжение, помогает при заболеваниях позвоночника, обмена веществ, мигрени.</a:t>
            </a:r>
            <a:endParaRPr lang="ru-RU" altLang="ru-RU" sz="2400" i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User\Desktop\Новая папка2\IMG_377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85728"/>
            <a:ext cx="2781300" cy="185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Занятия </a:t>
            </a:r>
            <a:b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фитбол-гимнастикой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58204" cy="532449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Занятия кружка проводятся 1 раз в неделю – 4 занятия в месяц.</a:t>
            </a:r>
          </a:p>
          <a:p>
            <a:pPr algn="just">
              <a:buNone/>
            </a:pPr>
            <a:r>
              <a:rPr lang="ru-RU" alt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Длительность занятия 25-30 минут.</a:t>
            </a:r>
          </a:p>
          <a:p>
            <a:pPr algn="just">
              <a:buNone/>
            </a:pPr>
            <a:r>
              <a:rPr lang="ru-RU" alt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Группы подбираются с учетом возрастных, двигательных особенностей</a:t>
            </a:r>
          </a:p>
          <a:p>
            <a:pPr algn="just">
              <a:buNone/>
            </a:pPr>
            <a:r>
              <a:rPr lang="ru-RU" alt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</a:p>
          <a:p>
            <a:pPr algn="just">
              <a:buNone/>
            </a:pPr>
            <a:r>
              <a:rPr lang="ru-RU" alt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этой возрастной группе </a:t>
            </a:r>
            <a:r>
              <a:rPr lang="ru-RU" alt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alt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уже хорошо соотносят свои действия с</a:t>
            </a:r>
          </a:p>
          <a:p>
            <a:pPr algn="just">
              <a:buNone/>
            </a:pPr>
            <a:r>
              <a:rPr lang="ru-RU" alt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музыкой, поэтому полезно вводить музыкальное сопровождение в серии</a:t>
            </a:r>
          </a:p>
          <a:p>
            <a:pPr algn="just">
              <a:buNone/>
            </a:pPr>
            <a:r>
              <a:rPr lang="ru-RU" alt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упражнений.</a:t>
            </a:r>
          </a:p>
          <a:p>
            <a:pPr algn="just">
              <a:buNone/>
            </a:pPr>
            <a:r>
              <a:rPr lang="ru-RU" alt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занятия можно включать дополнительное оборудование, такие как гантели,</a:t>
            </a:r>
          </a:p>
          <a:p>
            <a:pPr algn="just">
              <a:buNone/>
            </a:pPr>
            <a:r>
              <a:rPr lang="ru-RU" alt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гимнастические палки, музыкальные инструменты (бубен, маракас),что также</a:t>
            </a:r>
          </a:p>
          <a:p>
            <a:pPr algn="just">
              <a:buNone/>
            </a:pPr>
            <a:r>
              <a:rPr lang="ru-RU" alt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разнообразит занятие. </a:t>
            </a:r>
          </a:p>
          <a:p>
            <a:pPr algn="just">
              <a:buNone/>
            </a:pPr>
            <a:r>
              <a:rPr lang="ru-RU" alt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Занятия подразделяются на 3 части: подготовительную, основную и</a:t>
            </a:r>
          </a:p>
          <a:p>
            <a:pPr algn="just">
              <a:buNone/>
            </a:pPr>
            <a:r>
              <a:rPr lang="ru-RU" alt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заключительную.</a:t>
            </a:r>
          </a:p>
          <a:p>
            <a:pPr algn="just">
              <a:buNone/>
            </a:pPr>
            <a:r>
              <a:rPr lang="ru-RU" alt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Подготовительная часть: настрой детей на работу и подготовка организма к  </a:t>
            </a:r>
          </a:p>
          <a:p>
            <a:pPr algn="just">
              <a:buNone/>
            </a:pPr>
            <a:r>
              <a:rPr lang="ru-RU" alt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основной части тренировки.</a:t>
            </a:r>
          </a:p>
          <a:p>
            <a:pPr algn="just">
              <a:buNone/>
            </a:pPr>
            <a:r>
              <a:rPr lang="ru-RU" altLang="ru-RU" sz="2100" dirty="0" smtClean="0">
                <a:solidFill>
                  <a:srgbClr val="FF0000"/>
                </a:solidFill>
              </a:rPr>
              <a:t>Основная часть: осуществляется максимальная нагрузка на организм,</a:t>
            </a:r>
          </a:p>
          <a:p>
            <a:pPr algn="just">
              <a:buNone/>
            </a:pPr>
            <a:r>
              <a:rPr lang="ru-RU" altLang="ru-RU" sz="2100" dirty="0" smtClean="0">
                <a:solidFill>
                  <a:srgbClr val="FF0000"/>
                </a:solidFill>
              </a:rPr>
              <a:t>в которой учитываются индивидуальные особенности детей.</a:t>
            </a:r>
          </a:p>
          <a:p>
            <a:pPr algn="just">
              <a:buNone/>
            </a:pPr>
            <a:r>
              <a:rPr lang="ru-RU" alt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Заключительная часть:  восстановление и расслабление организма.</a:t>
            </a:r>
          </a:p>
          <a:p>
            <a:pPr algn="just">
              <a:buNone/>
            </a:pPr>
            <a:endParaRPr lang="ru-RU" altLang="ru-RU" sz="2100" dirty="0" smtClean="0"/>
          </a:p>
          <a:p>
            <a:pPr algn="just">
              <a:buNone/>
            </a:pPr>
            <a:endParaRPr lang="ru-RU" alt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altLang="ru-RU" sz="2800" b="1" dirty="0" smtClean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305800" cy="57150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ОБУЧЕНИЯ</a:t>
            </a:r>
            <a:endParaRPr lang="ru-RU" sz="3100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5929290" y="1500174"/>
            <a:ext cx="3429056" cy="471490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 этап   </a:t>
            </a:r>
            <a:r>
              <a:rPr lang="ru-RU" sz="2000" u="sng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lang="ru-RU" sz="2000" u="sng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научить  основным  динамическим  движениям  с  мячом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000364" y="1500174"/>
            <a:ext cx="3429024" cy="442915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этап</a:t>
            </a:r>
          </a:p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научить детей основным  исходным  положениям 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тренировка основных мышечных групп</a:t>
            </a:r>
            <a:endParaRPr lang="ru-RU" sz="20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0" y="1500174"/>
            <a:ext cx="3214678" cy="4500594"/>
          </a:xfrm>
          <a:prstGeom prst="downArrow">
            <a:avLst>
              <a:gd name="adj1" fmla="val 52954"/>
              <a:gd name="adj2" fmla="val 50000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 этап</a:t>
            </a:r>
            <a:b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b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освоение мяча как оборудования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обучение правильной посадке на мяче</a:t>
            </a:r>
            <a:endParaRPr lang="ru-RU" sz="2000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5786478"/>
          </a:xfrm>
        </p:spPr>
        <p:txBody>
          <a:bodyPr>
            <a:normAutofit/>
          </a:bodyPr>
          <a:lstStyle/>
          <a:p>
            <a:pPr algn="ctr"/>
            <a: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«Золотые правила» </a:t>
            </a:r>
            <a:r>
              <a:rPr lang="ru-RU" sz="28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фитбол</a:t>
            </a:r>
            <a:r>
              <a:rPr lang="ru-RU" sz="28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–гимнастики»: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Подбирать мяч каждому ребёнку надо по росту.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2.Перед занятием с мячом следует убедиться, что рядом отсутствуют какие – либо острые предметы, которые могут повредить мяч.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3.Надевать детям удобную одежду, не мешающую движениям, и нескользкую обувь.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4.Начинать с простых упражнений и облегченных исходных положений, постепенно переходя к более сложным.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5.Ни одно упражнение не должно причинять боль или доставлять комфорт.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143240" y="2357430"/>
            <a:ext cx="3214710" cy="2000264"/>
            <a:chOff x="3134135" y="1995718"/>
            <a:chExt cx="2897934" cy="1641071"/>
          </a:xfrm>
        </p:grpSpPr>
        <p:sp>
          <p:nvSpPr>
            <p:cNvPr id="3" name="Овал 2"/>
            <p:cNvSpPr/>
            <p:nvPr/>
          </p:nvSpPr>
          <p:spPr>
            <a:xfrm>
              <a:off x="3134135" y="1995718"/>
              <a:ext cx="2897934" cy="1641071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Овал 4"/>
            <p:cNvSpPr/>
            <p:nvPr/>
          </p:nvSpPr>
          <p:spPr>
            <a:xfrm>
              <a:off x="3558528" y="2236047"/>
              <a:ext cx="2049148" cy="1160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rgbClr val="FF0000"/>
                  </a:solidFill>
                </a:rPr>
                <a:t>Варианты использования </a:t>
              </a:r>
              <a:r>
                <a:rPr lang="ru-RU" sz="2000" b="1" kern="1200" dirty="0" err="1" smtClean="0">
                  <a:solidFill>
                    <a:srgbClr val="FF0000"/>
                  </a:solidFill>
                </a:rPr>
                <a:t>фитбол</a:t>
              </a:r>
              <a:r>
                <a:rPr lang="ru-RU" sz="2000" b="1" kern="1200" dirty="0" smtClean="0">
                  <a:solidFill>
                    <a:srgbClr val="FF0000"/>
                  </a:solidFill>
                </a:rPr>
                <a:t> мячей</a:t>
              </a:r>
              <a:endParaRPr lang="ru-RU" sz="2000" b="1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643306" y="214290"/>
            <a:ext cx="2571768" cy="1428760"/>
            <a:chOff x="5688633" y="288025"/>
            <a:chExt cx="2865973" cy="1201776"/>
          </a:xfrm>
        </p:grpSpPr>
        <p:sp>
          <p:nvSpPr>
            <p:cNvPr id="6" name="Овал 5"/>
            <p:cNvSpPr/>
            <p:nvPr/>
          </p:nvSpPr>
          <p:spPr>
            <a:xfrm>
              <a:off x="5688633" y="288025"/>
              <a:ext cx="2865973" cy="1201776"/>
            </a:xfrm>
            <a:prstGeom prst="ellipse">
              <a:avLst/>
            </a:prstGeom>
            <a:blipFill rotWithShape="0">
              <a:blip r:embed="rId2" cstate="print"/>
              <a:tile tx="0" ty="0" sx="100000" sy="100000" flip="none" algn="tl"/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Овал 4"/>
            <p:cNvSpPr/>
            <p:nvPr/>
          </p:nvSpPr>
          <p:spPr>
            <a:xfrm>
              <a:off x="6108345" y="464021"/>
              <a:ext cx="2026549" cy="849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2">
                      <a:lumMod val="75000"/>
                    </a:schemeClr>
                  </a:solidFill>
                </a:rPr>
                <a:t>С  дыхательными упражнениями</a:t>
              </a:r>
              <a:endParaRPr lang="ru-RU" sz="1800" b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429388" y="2857496"/>
            <a:ext cx="2714612" cy="1201776"/>
            <a:chOff x="6109875" y="3214718"/>
            <a:chExt cx="2605560" cy="1201776"/>
          </a:xfrm>
        </p:grpSpPr>
        <p:sp>
          <p:nvSpPr>
            <p:cNvPr id="9" name="Овал 8"/>
            <p:cNvSpPr/>
            <p:nvPr/>
          </p:nvSpPr>
          <p:spPr>
            <a:xfrm>
              <a:off x="6109875" y="3214718"/>
              <a:ext cx="2605560" cy="1201776"/>
            </a:xfrm>
            <a:prstGeom prst="ellipse">
              <a:avLst/>
            </a:prstGeom>
            <a:blipFill rotWithShape="0">
              <a:blip r:embed="rId2" cstate="print"/>
              <a:tile tx="0" ty="0" sx="100000" sy="100000" flip="none" algn="tl"/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Овал 4"/>
            <p:cNvSpPr/>
            <p:nvPr/>
          </p:nvSpPr>
          <p:spPr>
            <a:xfrm>
              <a:off x="6491451" y="3390714"/>
              <a:ext cx="1842408" cy="849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2">
                      <a:lumMod val="75000"/>
                    </a:schemeClr>
                  </a:solidFill>
                </a:rPr>
                <a:t>С музыкальными </a:t>
              </a:r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</a:rPr>
                <a:t>инструментами</a:t>
              </a:r>
              <a:endParaRPr lang="ru-RU" sz="1800" b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0" y="2714620"/>
            <a:ext cx="2428827" cy="1201776"/>
            <a:chOff x="1999919" y="4429161"/>
            <a:chExt cx="2428827" cy="1201776"/>
          </a:xfrm>
        </p:grpSpPr>
        <p:sp>
          <p:nvSpPr>
            <p:cNvPr id="12" name="Овал 11"/>
            <p:cNvSpPr/>
            <p:nvPr/>
          </p:nvSpPr>
          <p:spPr>
            <a:xfrm>
              <a:off x="1999919" y="4429161"/>
              <a:ext cx="2428827" cy="1201776"/>
            </a:xfrm>
            <a:prstGeom prst="ellipse">
              <a:avLst/>
            </a:prstGeom>
            <a:blipFill rotWithShape="0">
              <a:blip r:embed="rId2" cstate="print"/>
              <a:tile tx="0" ty="0" sx="100000" sy="100000" flip="none" algn="tl"/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Овал 4"/>
            <p:cNvSpPr/>
            <p:nvPr/>
          </p:nvSpPr>
          <p:spPr>
            <a:xfrm>
              <a:off x="2355613" y="4605157"/>
              <a:ext cx="1717439" cy="849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2">
                      <a:lumMod val="75000"/>
                    </a:schemeClr>
                  </a:solidFill>
                </a:rPr>
                <a:t>Эстафеты</a:t>
              </a:r>
              <a:endParaRPr lang="ru-RU" sz="1800" b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57158" y="857233"/>
            <a:ext cx="2571768" cy="1357322"/>
            <a:chOff x="90348" y="-1542746"/>
            <a:chExt cx="3252533" cy="1772368"/>
          </a:xfrm>
        </p:grpSpPr>
        <p:sp>
          <p:nvSpPr>
            <p:cNvPr id="15" name="Овал 14"/>
            <p:cNvSpPr/>
            <p:nvPr/>
          </p:nvSpPr>
          <p:spPr>
            <a:xfrm>
              <a:off x="90348" y="-1542746"/>
              <a:ext cx="3252533" cy="1772368"/>
            </a:xfrm>
            <a:prstGeom prst="ellipse">
              <a:avLst/>
            </a:prstGeom>
            <a:blipFill rotWithShape="0">
              <a:blip r:embed="rId2" cstate="print"/>
              <a:tile tx="0" ty="0" sx="100000" sy="100000" flip="none" algn="tl"/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Овал 4"/>
            <p:cNvSpPr/>
            <p:nvPr/>
          </p:nvSpPr>
          <p:spPr>
            <a:xfrm>
              <a:off x="449859" y="-1356181"/>
              <a:ext cx="2350932" cy="14666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2">
                      <a:lumMod val="75000"/>
                    </a:schemeClr>
                  </a:solidFill>
                </a:rPr>
                <a:t>Досуги </a:t>
              </a:r>
            </a:p>
            <a:p>
              <a:pPr lvl="0" algn="ctr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2">
                      <a:lumMod val="75000"/>
                    </a:schemeClr>
                  </a:solidFill>
                </a:rPr>
                <a:t>и развлечения</a:t>
              </a:r>
            </a:p>
            <a:p>
              <a:pPr lvl="0" algn="l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i="1" kern="1200" dirty="0" smtClean="0">
                  <a:solidFill>
                    <a:schemeClr val="tx2">
                      <a:lumMod val="75000"/>
                    </a:schemeClr>
                  </a:solidFill>
                </a:rPr>
                <a:t>* С родителями</a:t>
              </a:r>
            </a:p>
            <a:p>
              <a:pPr lvl="0" algn="l" defTabSz="8001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i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286116" y="5143488"/>
            <a:ext cx="2663997" cy="1714512"/>
            <a:chOff x="37800" y="3587295"/>
            <a:chExt cx="2756227" cy="1390515"/>
          </a:xfrm>
        </p:grpSpPr>
        <p:sp>
          <p:nvSpPr>
            <p:cNvPr id="18" name="Овал 17"/>
            <p:cNvSpPr/>
            <p:nvPr/>
          </p:nvSpPr>
          <p:spPr>
            <a:xfrm>
              <a:off x="37800" y="3587295"/>
              <a:ext cx="2756227" cy="1390515"/>
            </a:xfrm>
            <a:prstGeom prst="ellipse">
              <a:avLst/>
            </a:prstGeom>
            <a:blipFill rotWithShape="0">
              <a:blip r:embed="rId2" cstate="print"/>
              <a:tile tx="0" ty="0" sx="100000" sy="100000" flip="none" algn="tl"/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Овал 4"/>
            <p:cNvSpPr/>
            <p:nvPr/>
          </p:nvSpPr>
          <p:spPr>
            <a:xfrm>
              <a:off x="441440" y="3819067"/>
              <a:ext cx="1948947" cy="8690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2">
                      <a:lumMod val="75000"/>
                    </a:schemeClr>
                  </a:solidFill>
                </a:rPr>
                <a:t>Подвижные игры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2">
                      <a:lumMod val="75000"/>
                    </a:schemeClr>
                  </a:solidFill>
                </a:rPr>
                <a:t>* </a:t>
              </a:r>
              <a:r>
                <a:rPr lang="ru-RU" sz="1600" b="1" i="1" kern="1200" dirty="0" smtClean="0">
                  <a:solidFill>
                    <a:schemeClr val="tx2">
                      <a:lumMod val="75000"/>
                    </a:schemeClr>
                  </a:solidFill>
                </a:rPr>
                <a:t>Сюжетные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i="1" kern="1200" dirty="0" smtClean="0">
                  <a:solidFill>
                    <a:schemeClr val="tx2">
                      <a:lumMod val="75000"/>
                    </a:schemeClr>
                  </a:solidFill>
                </a:rPr>
                <a:t>* Спортивные</a:t>
              </a:r>
              <a:endParaRPr lang="ru-RU" sz="1600" b="1" i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286512" y="1000108"/>
            <a:ext cx="2571768" cy="1214446"/>
            <a:chOff x="150609" y="1571551"/>
            <a:chExt cx="2710956" cy="1201776"/>
          </a:xfrm>
        </p:grpSpPr>
        <p:sp>
          <p:nvSpPr>
            <p:cNvPr id="21" name="Овал 20"/>
            <p:cNvSpPr/>
            <p:nvPr/>
          </p:nvSpPr>
          <p:spPr>
            <a:xfrm>
              <a:off x="150609" y="1571551"/>
              <a:ext cx="2710956" cy="1201776"/>
            </a:xfrm>
            <a:prstGeom prst="ellipse">
              <a:avLst/>
            </a:prstGeom>
            <a:blipFill rotWithShape="0">
              <a:blip r:embed="rId2" cstate="print"/>
              <a:tile tx="0" ty="0" sx="100000" sy="100000" flip="none" algn="tl"/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Овал 4"/>
            <p:cNvSpPr/>
            <p:nvPr/>
          </p:nvSpPr>
          <p:spPr>
            <a:xfrm>
              <a:off x="527131" y="1571551"/>
              <a:ext cx="1916934" cy="11671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2">
                      <a:lumMod val="75000"/>
                    </a:schemeClr>
                  </a:solidFill>
                </a:rPr>
                <a:t>Обучение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2">
                      <a:lumMod val="75000"/>
                    </a:schemeClr>
                  </a:solidFill>
                </a:rPr>
                <a:t>ОВД и ОРУ</a:t>
              </a:r>
              <a:endParaRPr lang="ru-RU" sz="1800" b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57158" y="4572008"/>
            <a:ext cx="2928958" cy="1500198"/>
            <a:chOff x="4504083" y="4422869"/>
            <a:chExt cx="2876477" cy="1201776"/>
          </a:xfrm>
        </p:grpSpPr>
        <p:sp>
          <p:nvSpPr>
            <p:cNvPr id="24" name="Овал 23"/>
            <p:cNvSpPr/>
            <p:nvPr/>
          </p:nvSpPr>
          <p:spPr>
            <a:xfrm>
              <a:off x="4504083" y="4422869"/>
              <a:ext cx="2876477" cy="1201776"/>
            </a:xfrm>
            <a:prstGeom prst="ellipse">
              <a:avLst/>
            </a:prstGeom>
            <a:blipFill rotWithShape="0">
              <a:blip r:embed="rId2" cstate="print"/>
              <a:tile tx="0" ty="0" sx="100000" sy="100000" flip="none" algn="tl"/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Овал 4"/>
            <p:cNvSpPr/>
            <p:nvPr/>
          </p:nvSpPr>
          <p:spPr>
            <a:xfrm>
              <a:off x="4925334" y="4598865"/>
              <a:ext cx="2033975" cy="849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2">
                      <a:lumMod val="75000"/>
                    </a:schemeClr>
                  </a:solidFill>
                </a:rPr>
                <a:t>Индивидуальная работа</a:t>
              </a:r>
              <a:endParaRPr lang="ru-RU" sz="1800" b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6143636" y="4714884"/>
            <a:ext cx="2334415" cy="1201776"/>
            <a:chOff x="3357242" y="0"/>
            <a:chExt cx="2334415" cy="1201776"/>
          </a:xfrm>
        </p:grpSpPr>
        <p:sp>
          <p:nvSpPr>
            <p:cNvPr id="27" name="Овал 26"/>
            <p:cNvSpPr/>
            <p:nvPr/>
          </p:nvSpPr>
          <p:spPr>
            <a:xfrm>
              <a:off x="3357242" y="0"/>
              <a:ext cx="2334415" cy="1201776"/>
            </a:xfrm>
            <a:prstGeom prst="ellipse">
              <a:avLst/>
            </a:prstGeom>
            <a:blipFill rotWithShape="0">
              <a:blip r:embed="rId2" cstate="print"/>
              <a:tile tx="0" ty="0" sx="100000" sy="100000" flip="none" algn="tl"/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Овал 4"/>
            <p:cNvSpPr/>
            <p:nvPr/>
          </p:nvSpPr>
          <p:spPr>
            <a:xfrm>
              <a:off x="3699109" y="175996"/>
              <a:ext cx="1650681" cy="8497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2">
                      <a:lumMod val="75000"/>
                    </a:schemeClr>
                  </a:solidFill>
                </a:rPr>
                <a:t>В парах</a:t>
              </a:r>
              <a:endParaRPr lang="ru-RU" sz="1800" b="1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5929322" y="2071678"/>
            <a:ext cx="714380" cy="642942"/>
            <a:chOff x="5598548" y="1542493"/>
            <a:chExt cx="651753" cy="510755"/>
          </a:xfrm>
        </p:grpSpPr>
        <p:sp>
          <p:nvSpPr>
            <p:cNvPr id="30" name="Стрелка вправо 29"/>
            <p:cNvSpPr/>
            <p:nvPr/>
          </p:nvSpPr>
          <p:spPr>
            <a:xfrm rot="19367569">
              <a:off x="5598548" y="1542493"/>
              <a:ext cx="651753" cy="51075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Стрелка вправо 4"/>
            <p:cNvSpPr/>
            <p:nvPr/>
          </p:nvSpPr>
          <p:spPr>
            <a:xfrm rot="19367569">
              <a:off x="5614142" y="1690972"/>
              <a:ext cx="498527" cy="3064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/>
            </a:p>
          </p:txBody>
        </p:sp>
      </p:grpSp>
      <p:grpSp>
        <p:nvGrpSpPr>
          <p:cNvPr id="32" name="Группа 31"/>
          <p:cNvGrpSpPr/>
          <p:nvPr/>
        </p:nvGrpSpPr>
        <p:grpSpPr>
          <a:xfrm rot="4940687">
            <a:off x="5828520" y="4173556"/>
            <a:ext cx="651753" cy="510755"/>
            <a:chOff x="5598548" y="1542493"/>
            <a:chExt cx="651753" cy="510755"/>
          </a:xfrm>
        </p:grpSpPr>
        <p:sp>
          <p:nvSpPr>
            <p:cNvPr id="33" name="Стрелка вправо 32"/>
            <p:cNvSpPr/>
            <p:nvPr/>
          </p:nvSpPr>
          <p:spPr>
            <a:xfrm rot="19367569">
              <a:off x="5598548" y="1542493"/>
              <a:ext cx="651753" cy="51075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трелка вправо 4"/>
            <p:cNvSpPr/>
            <p:nvPr/>
          </p:nvSpPr>
          <p:spPr>
            <a:xfrm rot="19367569">
              <a:off x="5614142" y="1690972"/>
              <a:ext cx="498527" cy="3064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/>
            </a:p>
          </p:txBody>
        </p:sp>
      </p:grpSp>
      <p:grpSp>
        <p:nvGrpSpPr>
          <p:cNvPr id="35" name="Группа 34"/>
          <p:cNvGrpSpPr/>
          <p:nvPr/>
        </p:nvGrpSpPr>
        <p:grpSpPr>
          <a:xfrm rot="7732028">
            <a:off x="4363702" y="4444861"/>
            <a:ext cx="651753" cy="510755"/>
            <a:chOff x="5598548" y="1542493"/>
            <a:chExt cx="651753" cy="510755"/>
          </a:xfrm>
        </p:grpSpPr>
        <p:sp>
          <p:nvSpPr>
            <p:cNvPr id="36" name="Стрелка вправо 35"/>
            <p:cNvSpPr/>
            <p:nvPr/>
          </p:nvSpPr>
          <p:spPr>
            <a:xfrm rot="19367569">
              <a:off x="5598548" y="1542493"/>
              <a:ext cx="651753" cy="51075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Стрелка вправо 4"/>
            <p:cNvSpPr/>
            <p:nvPr/>
          </p:nvSpPr>
          <p:spPr>
            <a:xfrm rot="19367569">
              <a:off x="5614142" y="1690972"/>
              <a:ext cx="498527" cy="3064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/>
            </a:p>
          </p:txBody>
        </p:sp>
      </p:grpSp>
      <p:grpSp>
        <p:nvGrpSpPr>
          <p:cNvPr id="38" name="Группа 37"/>
          <p:cNvGrpSpPr/>
          <p:nvPr/>
        </p:nvGrpSpPr>
        <p:grpSpPr>
          <a:xfrm rot="10072662">
            <a:off x="2828123" y="4030680"/>
            <a:ext cx="651753" cy="510755"/>
            <a:chOff x="5598548" y="1542493"/>
            <a:chExt cx="651753" cy="510755"/>
          </a:xfrm>
        </p:grpSpPr>
        <p:sp>
          <p:nvSpPr>
            <p:cNvPr id="39" name="Стрелка вправо 38"/>
            <p:cNvSpPr/>
            <p:nvPr/>
          </p:nvSpPr>
          <p:spPr>
            <a:xfrm rot="19367569">
              <a:off x="5598548" y="1542493"/>
              <a:ext cx="651753" cy="51075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Стрелка вправо 4"/>
            <p:cNvSpPr/>
            <p:nvPr/>
          </p:nvSpPr>
          <p:spPr>
            <a:xfrm rot="19367569">
              <a:off x="5614142" y="1690972"/>
              <a:ext cx="498527" cy="3064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/>
            </a:p>
          </p:txBody>
        </p:sp>
      </p:grpSp>
      <p:grpSp>
        <p:nvGrpSpPr>
          <p:cNvPr id="41" name="Группа 40"/>
          <p:cNvGrpSpPr/>
          <p:nvPr/>
        </p:nvGrpSpPr>
        <p:grpSpPr>
          <a:xfrm rot="18899285">
            <a:off x="4373656" y="1711630"/>
            <a:ext cx="651753" cy="510755"/>
            <a:chOff x="5598548" y="1542493"/>
            <a:chExt cx="651753" cy="510755"/>
          </a:xfrm>
        </p:grpSpPr>
        <p:sp>
          <p:nvSpPr>
            <p:cNvPr id="42" name="Стрелка вправо 41"/>
            <p:cNvSpPr/>
            <p:nvPr/>
          </p:nvSpPr>
          <p:spPr>
            <a:xfrm rot="19367569">
              <a:off x="5598548" y="1542493"/>
              <a:ext cx="651753" cy="51075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Стрелка вправо 4"/>
            <p:cNvSpPr/>
            <p:nvPr/>
          </p:nvSpPr>
          <p:spPr>
            <a:xfrm rot="19367569">
              <a:off x="5614142" y="1690972"/>
              <a:ext cx="498527" cy="3064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/>
            </a:p>
          </p:txBody>
        </p:sp>
      </p:grpSp>
      <p:grpSp>
        <p:nvGrpSpPr>
          <p:cNvPr id="44" name="Группа 43"/>
          <p:cNvGrpSpPr/>
          <p:nvPr/>
        </p:nvGrpSpPr>
        <p:grpSpPr>
          <a:xfrm rot="15261785">
            <a:off x="2936811" y="2056075"/>
            <a:ext cx="651753" cy="510755"/>
            <a:chOff x="5598548" y="1542493"/>
            <a:chExt cx="651753" cy="510755"/>
          </a:xfrm>
        </p:grpSpPr>
        <p:sp>
          <p:nvSpPr>
            <p:cNvPr id="45" name="Стрелка вправо 44"/>
            <p:cNvSpPr/>
            <p:nvPr/>
          </p:nvSpPr>
          <p:spPr>
            <a:xfrm rot="19367569">
              <a:off x="5598548" y="1542493"/>
              <a:ext cx="651753" cy="51075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Стрелка вправо 4"/>
            <p:cNvSpPr/>
            <p:nvPr/>
          </p:nvSpPr>
          <p:spPr>
            <a:xfrm rot="19367569">
              <a:off x="5614142" y="1690972"/>
              <a:ext cx="498527" cy="3064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/>
            </a:p>
          </p:txBody>
        </p:sp>
      </p:grpSp>
      <p:grpSp>
        <p:nvGrpSpPr>
          <p:cNvPr id="47" name="Группа 46"/>
          <p:cNvGrpSpPr/>
          <p:nvPr/>
        </p:nvGrpSpPr>
        <p:grpSpPr>
          <a:xfrm rot="12911404">
            <a:off x="2445038" y="3070062"/>
            <a:ext cx="651753" cy="510755"/>
            <a:chOff x="5598548" y="1542493"/>
            <a:chExt cx="651753" cy="510755"/>
          </a:xfrm>
        </p:grpSpPr>
        <p:sp>
          <p:nvSpPr>
            <p:cNvPr id="48" name="Стрелка вправо 47"/>
            <p:cNvSpPr/>
            <p:nvPr/>
          </p:nvSpPr>
          <p:spPr>
            <a:xfrm rot="19367569">
              <a:off x="5598548" y="1542493"/>
              <a:ext cx="651753" cy="51075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Стрелка вправо 4"/>
            <p:cNvSpPr/>
            <p:nvPr/>
          </p:nvSpPr>
          <p:spPr>
            <a:xfrm rot="19367569">
              <a:off x="5614142" y="1690972"/>
              <a:ext cx="498527" cy="3064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100" kern="1200"/>
            </a:p>
          </p:txBody>
        </p:sp>
      </p:grp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487</TotalTime>
  <Words>483</Words>
  <Application>Microsoft Office PowerPoint</Application>
  <PresentationFormat>Экран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Фитбол - гимнастика для дошкольников</vt:lpstr>
      <vt:lpstr>Актуальность данной темы состоит в том, что за последние годы состояние здоровья детей прогрессивно ухудшается. Дети имеют аномалию осанки и деформацию стоп. Необходимо найти такие программы, с использованием приёмов и методов обучения, в которых должен быть учтён весь комплекс физических проблем. Именно этим критериям отвечает методика работы с фитболами, большими оздоровительными мячами. . </vt:lpstr>
      <vt:lpstr>      </vt:lpstr>
      <vt:lpstr>Фитбол-гимнастика позволяет решать следующие задачи:</vt:lpstr>
      <vt:lpstr>Фитбол мяч цветовое влияние и размер</vt:lpstr>
      <vt:lpstr>Занятия  фитбол-гимнастикой</vt:lpstr>
      <vt:lpstr>    ЭТАПЫ ОБУЧЕНИЯ</vt:lpstr>
      <vt:lpstr>«Золотые правила» фитбол –гимнастики»: 1. Подбирать мяч каждому ребёнку надо по росту. 2.Перед занятием с мячом следует убедиться, что рядом отсутствуют какие – либо острые предметы, которые могут повредить мяч. 3.Надевать детям удобную одежду, не мешающую движениям, и нескользкую обувь. 4.Начинать с простых упражнений и облегченных исходных положений, постепенно переходя к более сложным. 5.Ни одно упражнение не должно причинять боль или доставлять комфорт.  </vt:lpstr>
      <vt:lpstr>Слайд 9</vt:lpstr>
      <vt:lpstr>                                   Работа с родителями (досуги, праздники).</vt:lpstr>
      <vt:lpstr>Слайд 11</vt:lpstr>
      <vt:lpstr>Основная идея данной разработки заключается в том, чтобы показать систему внедрения в практику работы дошкольного образовательного учреждения фитбол – гимнастики, которую могут использовать в своей работе не только инструктора по физической культуре и  музыкального руководителя, а также воспитатели и другие педагоги.  И самое главное это положительные эмоции, радость и удовольствие от занятий фитбол-гимнастикой. </vt:lpstr>
      <vt:lpstr>  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Фитбол - гимнастика для дошкольников</dc:title>
  <dc:creator>user</dc:creator>
  <cp:lastModifiedBy>user</cp:lastModifiedBy>
  <cp:revision>42</cp:revision>
  <dcterms:created xsi:type="dcterms:W3CDTF">2014-02-21T05:19:50Z</dcterms:created>
  <dcterms:modified xsi:type="dcterms:W3CDTF">2014-02-25T09:18:34Z</dcterms:modified>
</cp:coreProperties>
</file>