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6" r:id="rId3"/>
    <p:sldId id="257" r:id="rId4"/>
    <p:sldId id="260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49" autoAdjust="0"/>
    <p:restoredTop sz="86465" autoAdjust="0"/>
  </p:normalViewPr>
  <p:slideViewPr>
    <p:cSldViewPr snapToGrid="0">
      <p:cViewPr varScale="1">
        <p:scale>
          <a:sx n="70" d="100"/>
          <a:sy n="70" d="100"/>
        </p:scale>
        <p:origin x="8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45C4A-AB6C-4EBF-AAB2-B5B55BC71D1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DEC25-97B5-433F-9A51-263D522D1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09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EC25-97B5-433F-9A51-263D522D12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078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EC25-97B5-433F-9A51-263D522D129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079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EC25-97B5-433F-9A51-263D522D129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69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0B20-6526-42E1-9198-0C0761760D0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6C64-2ABE-4A4A-99AB-1C8FBB1C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20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0B20-6526-42E1-9198-0C0761760D0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6C64-2ABE-4A4A-99AB-1C8FBB1C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41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0B20-6526-42E1-9198-0C0761760D0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6C64-2ABE-4A4A-99AB-1C8FBB1C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30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0B20-6526-42E1-9198-0C0761760D0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6C64-2ABE-4A4A-99AB-1C8FBB1C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18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0B20-6526-42E1-9198-0C0761760D0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6C64-2ABE-4A4A-99AB-1C8FBB1C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11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0B20-6526-42E1-9198-0C0761760D0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6C64-2ABE-4A4A-99AB-1C8FBB1C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99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0B20-6526-42E1-9198-0C0761760D0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6C64-2ABE-4A4A-99AB-1C8FBB1C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81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0B20-6526-42E1-9198-0C0761760D0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6C64-2ABE-4A4A-99AB-1C8FBB1C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92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0B20-6526-42E1-9198-0C0761760D0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6C64-2ABE-4A4A-99AB-1C8FBB1C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38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0B20-6526-42E1-9198-0C0761760D0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6C64-2ABE-4A4A-99AB-1C8FBB1C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26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0B20-6526-42E1-9198-0C0761760D0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6C64-2ABE-4A4A-99AB-1C8FBB1C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38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60B20-6526-42E1-9198-0C0761760D0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86C64-2ABE-4A4A-99AB-1C8FBB1C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38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75643" y="2035629"/>
            <a:ext cx="967538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МУЗЫКАЛЬНЫМ РУКОВОДИТЕЛЯМ И ХОРЕОГРАФАМ</a:t>
            </a:r>
          </a:p>
          <a:p>
            <a:pPr algn="ctr"/>
            <a:r>
              <a:rPr lang="ru-RU" sz="3600" b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ПОСТАНОВКЕ ДЕТСКИХ ТАНЦЕВ</a:t>
            </a:r>
            <a:endParaRPr lang="ru-RU" sz="3600" b="1" u="sng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1999" y="4365171"/>
            <a:ext cx="33201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Коржова Юлия Николаевна,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руководитель первой квалификационной категории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0114" y="6281057"/>
            <a:ext cx="3940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Каргасок 2024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240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8147" y="324853"/>
            <a:ext cx="11008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u="sng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методики постановки детского танца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0495" y="1275347"/>
            <a:ext cx="10876547" cy="3930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рекомендуется: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перегружать позвоночник и различные группы мышц, допуская</a:t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долговременное разучивание одного и того же танцевального движения короткий;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Не рекомендуется по-разному показывать один и тот же прием исполнения танцевального движения. Это не способствует быстрому его разучиванию и приводит к рассеянности детей;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подготовке к утренникам и детским праздникам репетировать</a:t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продолжительное время и бесконечно прогонять с начала до конца</a:t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танцевальные номера, готовые к показу.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99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01579" y="288758"/>
            <a:ext cx="11321716" cy="6338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Важно помнить что  разучивание танцевальных постановок с детьми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дошкольного возраста всегда должно строиться по принципу от простого к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сложному.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После приобретения детьми необходимых умений следует переходить 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b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освоению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танцевального движения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его характерных особенностей ( то есть педагог должен акцентировать внимание что именно так  исполняется то  или иное движение, конечно же с показом этого движения) .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3)Танцевальное движение необходимо показывать и разучивать с детьми,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точно указывая направление носка, пятки, колена, повторять это движение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неоднократно, добиваясь более качественного исполнения. 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4)Не рекомендуется по-разному показывать один и тот же прием исполнения танцевального движения. Это не способствует быстрому его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разучиванию и приводит к рассеянности детей. 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После разучивания нескольких танцевальных движений, можно приступить к танцевальным комбинациям.</a:t>
            </a:r>
            <a:r>
              <a:rPr lang="ru-RU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Танцевальная комбинация</a:t>
            </a:r>
            <a:r>
              <a:rPr lang="ru-RU" b="1" i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короткая последовательность нескольких танцевальных движений. В танцевальной комбинации отрабатывается навык равномерно-быстрого переключения внимания ребенка с одного танцевального движения на другое. </a:t>
            </a:r>
            <a:endParaRPr lang="en-US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танцевальных композиций, можно перейти непосредственно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композиции танца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законченное по художественному замыслу танцевальное построение с использованием разнообразных танцевальных фигур, под более продолжительную музыку.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333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027" y="0"/>
            <a:ext cx="12490027" cy="70256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3880" y="411480"/>
            <a:ext cx="110794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корпуса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держится прямо, спина не горбится, плечи отведены назад и опущены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вниз, живот втянут, голова приподнята, взгляд устремлен вперед.(педагоги выполняют)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Мальчикам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держать ладони на талии или соединить 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левая рука ладонью вверх, правая рука кладется на ладонь левой руки.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корпуса мальчика: один мальчик — лицом вперед, руки на поясе; другой мальчик — спиной вперед, руки сзади (правая, поверх левой)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Исходное положение корпуса девочки.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Девочкам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придерживать края юбочки пальчиками, округлив локти в стороны.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1" y="3779843"/>
            <a:ext cx="3893964" cy="28893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533" y="3779843"/>
            <a:ext cx="1318374" cy="288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130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00400" y="335280"/>
            <a:ext cx="445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Танцевальные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позиции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ног</a:t>
            </a:r>
            <a:endParaRPr lang="en-US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72098"/>
              </p:ext>
            </p:extLst>
          </p:nvPr>
        </p:nvGraphicFramePr>
        <p:xfrm>
          <a:off x="929641" y="807720"/>
          <a:ext cx="10058399" cy="5623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1399">
                  <a:extLst>
                    <a:ext uri="{9D8B030D-6E8A-4147-A177-3AD203B41FA5}">
                      <a16:colId xmlns:a16="http://schemas.microsoft.com/office/drawing/2014/main" val="3788797794"/>
                    </a:ext>
                  </a:extLst>
                </a:gridCol>
                <a:gridCol w="4609041">
                  <a:extLst>
                    <a:ext uri="{9D8B030D-6E8A-4147-A177-3AD203B41FA5}">
                      <a16:colId xmlns:a16="http://schemas.microsoft.com/office/drawing/2014/main" val="3843707303"/>
                    </a:ext>
                  </a:extLst>
                </a:gridCol>
                <a:gridCol w="2387959">
                  <a:extLst>
                    <a:ext uri="{9D8B030D-6E8A-4147-A177-3AD203B41FA5}">
                      <a16:colId xmlns:a16="http://schemas.microsoft.com/office/drawing/2014/main" val="1036962665"/>
                    </a:ext>
                  </a:extLst>
                </a:gridCol>
              </a:tblGrid>
              <a:tr h="391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Название позиции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Положение стоп и техника выполнения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4450112"/>
                  </a:ext>
                </a:extLst>
              </a:tr>
              <a:tr h="800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1-я прямая или</a:t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шестая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Пятки и носки плотно сомкнуты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2134442"/>
                  </a:ext>
                </a:extLst>
              </a:tr>
              <a:tr h="800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1-я условная</a:t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(невыворотная)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Пятки соединены, носки раскрыты в</a:t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стороны (≈45°) и образуют прямой угол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8302452"/>
                  </a:ext>
                </a:extLst>
              </a:tr>
              <a:tr h="800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2-я условная</a:t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(невыворотная)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Ноги врозь на расстоянии длины</a:t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ступни. Носки раскрыты в стороны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5663079"/>
                  </a:ext>
                </a:extLst>
              </a:tr>
              <a:tr h="161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3-я условная, правая</a:t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впереди</a:t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(невыворотная)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Пятка правой ступни прижата к</a:t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середине левой ступни. Носки раскрыты</a:t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стороны (≈45°) и образуют прямой</a:t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5114292"/>
                  </a:ext>
                </a:extLst>
              </a:tr>
              <a:tr h="1210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3-я условная, левая</a:t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впереди</a:t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(невыворотная)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Пятка левой ступни прижата к середине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правой ступни. Носки раскрыты в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стороны (≈45°) и образуют прямой угол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9529014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160" y="1313181"/>
            <a:ext cx="746776" cy="62231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160" y="2120169"/>
            <a:ext cx="841156" cy="57552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532" y="2880373"/>
            <a:ext cx="1653239" cy="66129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0061" y="3849323"/>
            <a:ext cx="1531710" cy="91902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532" y="5344202"/>
            <a:ext cx="1653239" cy="97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47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868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9771" y="304800"/>
            <a:ext cx="7576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Танцевальные позиции и положение рук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086" y="3382527"/>
            <a:ext cx="1811949" cy="33791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115" y="3361862"/>
            <a:ext cx="1926772" cy="33791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992" y="3361862"/>
            <a:ext cx="1066236" cy="33791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1086" y="1071264"/>
            <a:ext cx="219891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позиция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руки впереди на уровне диафрагмы, ладони обращены к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туловищу, локти округлены и направлены в стороны, плечи опущены,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пальцы одной руки на расстоянии 5—10 см от пальцев другой.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34122" y="1071264"/>
            <a:ext cx="27818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позиция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округленные руки разведены в стороны и находятся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ниже плеч и немного впереди туловища, локти, по сравнению с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позицией, несколько выпрямлены и обращены назад (не провисают),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ладони обращены друг к другу.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39200" y="1175656"/>
            <a:ext cx="241662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руки вверху, кисти и локти несколько впереди лица и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округлены в стороны, ладони повернуты вниз.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занятиях применяется и так называемая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50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743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1000" y="0"/>
            <a:ext cx="763632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ru-RU" sz="24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Виды рисунка танца:</a:t>
            </a:r>
            <a:endParaRPr lang="en-US" sz="2400" b="1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t">
              <a:buFont typeface="Wingdings" panose="05000000000000000000" pitchFamily="2" charset="2"/>
              <a:buChar char="§"/>
            </a:pPr>
            <a:r>
              <a:rPr lang="ru-RU" b="1" i="0" dirty="0" smtClean="0">
                <a:solidFill>
                  <a:srgbClr val="000000"/>
                </a:solidFill>
                <a:effectLst/>
                <a:latin typeface="OpinionPro"/>
              </a:rPr>
              <a:t>Линейные фигуры танца</a:t>
            </a:r>
          </a:p>
          <a:p>
            <a:pPr fontAlgn="t"/>
            <a:r>
              <a:rPr lang="ru-RU" b="0" i="0" dirty="0" smtClean="0">
                <a:solidFill>
                  <a:srgbClr val="000000"/>
                </a:solidFill>
                <a:effectLst/>
                <a:latin typeface="OpinionPro"/>
              </a:rPr>
              <a:t>В таком варианте основой рисунка служит линия и ее различные виды. Например : линия, ряд, колона, шеренга, диагональ, «воротца», «до-за-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OpinionPro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OpinionPro"/>
              </a:rPr>
              <a:t>до», «расческа», «ручеек», «досточка» и т.д.</a:t>
            </a:r>
            <a:endParaRPr lang="en-US" b="0" i="0" dirty="0" smtClean="0">
              <a:solidFill>
                <a:srgbClr val="000000"/>
              </a:solidFill>
              <a:effectLst/>
              <a:latin typeface="OpinionPro"/>
            </a:endParaRPr>
          </a:p>
          <a:p>
            <a:pPr fontAlgn="t"/>
            <a:endParaRPr lang="ru-RU" b="0" i="0" dirty="0" smtClean="0">
              <a:solidFill>
                <a:srgbClr val="000000"/>
              </a:solidFill>
              <a:effectLst/>
              <a:latin typeface="OpinionPro"/>
            </a:endParaRPr>
          </a:p>
          <a:p>
            <a:pPr marL="285750" indent="-285750" fontAlgn="t">
              <a:buFont typeface="Wingdings" panose="05000000000000000000" pitchFamily="2" charset="2"/>
              <a:buChar char="§"/>
            </a:pPr>
            <a:r>
              <a:rPr lang="ru-RU" b="1" i="0" dirty="0" smtClean="0">
                <a:solidFill>
                  <a:srgbClr val="000000"/>
                </a:solidFill>
                <a:effectLst/>
                <a:latin typeface="OpinionPro"/>
              </a:rPr>
              <a:t>Круговые фигуры танца</a:t>
            </a:r>
          </a:p>
          <a:p>
            <a:pPr fontAlgn="t"/>
            <a:r>
              <a:rPr lang="ru-RU" b="0" i="0" dirty="0" smtClean="0">
                <a:solidFill>
                  <a:srgbClr val="000000"/>
                </a:solidFill>
                <a:effectLst/>
                <a:latin typeface="OpinionPro"/>
              </a:rPr>
              <a:t>Данный вид рисунка отличается тем, что его основой служит круг. Например : круг, круг в круге, полукруг, «восьмерка», «корзиночка», «вьюнок».</a:t>
            </a:r>
            <a:endParaRPr lang="en-US" b="0" i="0" dirty="0" smtClean="0">
              <a:solidFill>
                <a:srgbClr val="000000"/>
              </a:solidFill>
              <a:effectLst/>
              <a:latin typeface="OpinionPro"/>
            </a:endParaRPr>
          </a:p>
          <a:p>
            <a:pPr fontAlgn="t"/>
            <a:endParaRPr lang="ru-RU" b="0" i="0" dirty="0" smtClean="0">
              <a:solidFill>
                <a:srgbClr val="000000"/>
              </a:solidFill>
              <a:effectLst/>
              <a:latin typeface="OpinionPro"/>
            </a:endParaRPr>
          </a:p>
          <a:p>
            <a:pPr marL="285750" indent="-285750" fontAlgn="t">
              <a:buFont typeface="Wingdings" panose="05000000000000000000" pitchFamily="2" charset="2"/>
              <a:buChar char="§"/>
            </a:pPr>
            <a:r>
              <a:rPr lang="ru-RU" b="1" i="0" dirty="0" smtClean="0">
                <a:solidFill>
                  <a:srgbClr val="000000"/>
                </a:solidFill>
                <a:effectLst/>
                <a:latin typeface="OpinionPro"/>
              </a:rPr>
              <a:t>Комбинированные фигуры танца</a:t>
            </a:r>
          </a:p>
          <a:p>
            <a:pPr fontAlgn="t"/>
            <a:r>
              <a:rPr lang="ru-RU" b="0" i="0" dirty="0" smtClean="0">
                <a:solidFill>
                  <a:srgbClr val="000000"/>
                </a:solidFill>
                <a:effectLst/>
                <a:latin typeface="OpinionPro"/>
              </a:rPr>
              <a:t>В таком виде танцевального рисунка применяются как линейный вид рисунка, так и круговой. Например : «звездочка», «снежинка» и т.д.</a:t>
            </a:r>
            <a:endParaRPr lang="ru-RU" b="0" i="0" dirty="0">
              <a:solidFill>
                <a:srgbClr val="000000"/>
              </a:solidFill>
              <a:effectLst/>
              <a:latin typeface="OpinionPro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429" y="1996296"/>
            <a:ext cx="3336471" cy="306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6201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220</Words>
  <Application>Microsoft Office PowerPoint</Application>
  <PresentationFormat>Широкоэкранный</PresentationFormat>
  <Paragraphs>57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OpinionPro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2024-04-19T05:26:39Z</dcterms:created>
  <dcterms:modified xsi:type="dcterms:W3CDTF">2024-04-22T02:08:09Z</dcterms:modified>
</cp:coreProperties>
</file>